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</p:sldIdLst>
  <p:sldSz cy="5143500" cx="9144000"/>
  <p:notesSz cx="6858000" cy="9144000"/>
  <p:embeddedFontLst>
    <p:embeddedFont>
      <p:font typeface="Montserrat"/>
      <p:regular r:id="rId20"/>
      <p:bold r:id="rId21"/>
      <p:italic r:id="rId22"/>
      <p:boldItalic r:id="rId23"/>
    </p:embeddedFont>
    <p:embeddedFont>
      <p:font typeface="Lato"/>
      <p:regular r:id="rId24"/>
      <p:bold r:id="rId25"/>
      <p:italic r:id="rId26"/>
      <p:boldItalic r:id="rId2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C499002B-4C3B-40E4-B5FC-99B6CB3D62C4}">
  <a:tblStyle styleId="{C499002B-4C3B-40E4-B5FC-99B6CB3D62C4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  <a:tblStyle styleId="{F8DA7290-8F66-4153-B8FD-324A9D269E05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Montserrat-regular.fntdata"/><Relationship Id="rId22" Type="http://schemas.openxmlformats.org/officeDocument/2006/relationships/font" Target="fonts/Montserrat-italic.fntdata"/><Relationship Id="rId21" Type="http://schemas.openxmlformats.org/officeDocument/2006/relationships/font" Target="fonts/Montserrat-bold.fntdata"/><Relationship Id="rId24" Type="http://schemas.openxmlformats.org/officeDocument/2006/relationships/font" Target="fonts/Lato-regular.fntdata"/><Relationship Id="rId23" Type="http://schemas.openxmlformats.org/officeDocument/2006/relationships/font" Target="fonts/Montserrat-bold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6" Type="http://schemas.openxmlformats.org/officeDocument/2006/relationships/font" Target="fonts/Lato-italic.fntdata"/><Relationship Id="rId25" Type="http://schemas.openxmlformats.org/officeDocument/2006/relationships/font" Target="fonts/Lato-bold.fntdata"/><Relationship Id="rId27" Type="http://schemas.openxmlformats.org/officeDocument/2006/relationships/font" Target="fonts/Lato-boldItalic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279232d5345_0_2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4" name="Google Shape;184;g279232d5345_0_2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g279232d5345_0_2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" name="Google Shape;192;g279232d5345_0_2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As you can see the Random Forest Regressor performs modestly better than the baseline prediction up until the 6 month point, where a game that has been popular for 3 months is virtually </a:t>
            </a:r>
            <a:r>
              <a:rPr lang="en"/>
              <a:t>guaranteed</a:t>
            </a:r>
            <a:r>
              <a:rPr lang="en"/>
              <a:t> to be popular for another 3 months. Only data from 1 month and 3 month was used for the 6 month </a:t>
            </a:r>
            <a:r>
              <a:rPr lang="en"/>
              <a:t>predictions</a:t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279232d5345_0_2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279232d5345_0_2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 2022, the last calendar year 25% of the games that broke into the top 200 did so in January, 75% remained popular in Feb. </a:t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g279232d5345_0_2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4" name="Google Shape;204;g279232d5345_0_2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In 2022, the last calendar year 25% of the games that broke into the top 200 did so in January, 75% remained popular in Feb. For 2023 until March, half the games that broke into the top 200 did so in March and 59% remained in the top 200.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279232d5345_0_1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279232d5345_0_1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279232d5345_0_18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279232d5345_0_1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Approximately a third of the games in the dataset first appeared in the top 200 in January. Granted the dataset starts in January of 2016; however, even subtracting the 200 from the January </a:t>
            </a:r>
            <a:r>
              <a:rPr lang="en"/>
              <a:t>total</a:t>
            </a:r>
            <a:r>
              <a:rPr lang="en"/>
              <a:t> it would still be more than double February, it’s nearest competitor. And games debuting in the top 200 in January make up approximately 1/3 of the games in the top 200 from Jan 2016 - Mar 2023</a:t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279232d5345_0_18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g279232d5345_0_18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Games debuting in January out performed games debuting in all other months. They account for ~52% of the games that remained in the top 200 in the next month. Another surprise is not not a single game that debuted in </a:t>
            </a:r>
            <a:r>
              <a:rPr lang="en"/>
              <a:t>the</a:t>
            </a:r>
            <a:r>
              <a:rPr lang="en"/>
              <a:t> top 200 in December </a:t>
            </a:r>
            <a:r>
              <a:rPr lang="en"/>
              <a:t>remained in the top 200 next month. January debut month was added as a feature to the machine learning model. 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279232d5345_0_1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279232d5345_0_1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279232d5345_0_1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279232d5345_0_1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50">
                <a:solidFill>
                  <a:schemeClr val="dk1"/>
                </a:solidFill>
                <a:highlight>
                  <a:srgbClr val="FFFFFF"/>
                </a:highlight>
              </a:rPr>
              <a:t>'max_depth': 7, 'min_samples_leaf': 5,</a:t>
            </a:r>
            <a:endParaRPr sz="105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279232d5345_0_19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Google Shape;166;g279232d5345_0_19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Data from 1 month after debut was used to predict whether a game would be in the top 200 3 months after debut and likewise the 3 month data was used for 6 months after debut. Hence the increase of accuracy all the way up to 100% at 6 </a:t>
            </a:r>
            <a:r>
              <a:rPr lang="en"/>
              <a:t>months after debut. </a:t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279232d5345_0_20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Google Shape;172;g279232d5345_0_2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279232d5345_0_20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Google Shape;178;g279232d5345_0_20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rot="5400000">
            <a:off x="7500300" y="505"/>
            <a:ext cx="1643700" cy="1643700"/>
          </a:xfrm>
          <a:prstGeom prst="diagStripe">
            <a:avLst>
              <a:gd fmla="val 0" name="adj"/>
            </a:avLst>
          </a:prstGeom>
          <a:solidFill>
            <a:schemeClr val="lt1">
              <a:alpha val="3030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0" y="490"/>
            <a:ext cx="5153705" cy="5134399"/>
            <a:chOff x="0" y="75"/>
            <a:chExt cx="5153705" cy="515295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455" y="-225"/>
              <a:ext cx="5152800" cy="51537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150" y="1145825"/>
              <a:ext cx="3996600" cy="3996900"/>
            </a:xfrm>
            <a:prstGeom prst="diagStripe">
              <a:avLst>
                <a:gd fmla="val 58774" name="adj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-5400000">
              <a:off x="1646" y="-75"/>
              <a:ext cx="2299800" cy="23001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flipH="1">
              <a:off x="652821" y="590035"/>
              <a:ext cx="2300100" cy="2299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6" name="Google Shape;16;p2"/>
          <p:cNvSpPr txBox="1"/>
          <p:nvPr>
            <p:ph type="ctrTitle"/>
          </p:nvPr>
        </p:nvSpPr>
        <p:spPr>
          <a:xfrm>
            <a:off x="3537150" y="1578400"/>
            <a:ext cx="5017500" cy="15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5083950" y="3924925"/>
            <a:ext cx="3470700" cy="5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oogle Shape;106;p11"/>
          <p:cNvGrpSpPr/>
          <p:nvPr/>
        </p:nvGrpSpPr>
        <p:grpSpPr>
          <a:xfrm>
            <a:off x="4406400" y="0"/>
            <a:ext cx="4737600" cy="5143065"/>
            <a:chOff x="4406400" y="0"/>
            <a:chExt cx="4737600" cy="5143065"/>
          </a:xfrm>
        </p:grpSpPr>
        <p:sp>
          <p:nvSpPr>
            <p:cNvPr id="107" name="Google Shape;107;p11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11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" name="Google Shape;109;p11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" name="Google Shape;110;p11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" name="Google Shape;111;p11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" name="Google Shape;112;p11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1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" name="Google Shape;115;p11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" name="Google Shape;116;p11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1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1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" name="Google Shape;119;p11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0" name="Google Shape;120;p11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1" name="Google Shape;121;p11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2" name="Google Shape;122;p11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3" name="Google Shape;123;p11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4" name="Google Shape;124;p11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25" name="Google Shape;125;p11"/>
          <p:cNvSpPr txBox="1"/>
          <p:nvPr>
            <p:ph hasCustomPrompt="1" type="title"/>
          </p:nvPr>
        </p:nvSpPr>
        <p:spPr>
          <a:xfrm>
            <a:off x="823850" y="1284675"/>
            <a:ext cx="47760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126" name="Google Shape;126;p11"/>
          <p:cNvSpPr txBox="1"/>
          <p:nvPr>
            <p:ph idx="1" type="body"/>
          </p:nvPr>
        </p:nvSpPr>
        <p:spPr>
          <a:xfrm>
            <a:off x="823850" y="2643124"/>
            <a:ext cx="4776000" cy="121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27" name="Google Shape;12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3"/>
          <p:cNvGrpSpPr/>
          <p:nvPr/>
        </p:nvGrpSpPr>
        <p:grpSpPr>
          <a:xfrm>
            <a:off x="4406400" y="0"/>
            <a:ext cx="4737600" cy="5143065"/>
            <a:chOff x="4406400" y="0"/>
            <a:chExt cx="4737600" cy="5143065"/>
          </a:xfrm>
        </p:grpSpPr>
        <p:sp>
          <p:nvSpPr>
            <p:cNvPr id="21" name="Google Shape;21;p3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" name="Google Shape;22;p3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3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3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" name="Google Shape;26;p3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p3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3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3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" name="Google Shape;30;p3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3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3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3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" name="Google Shape;34;p3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" name="Google Shape;35;p3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" name="Google Shape;36;p3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" name="Google Shape;37;p3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" name="Google Shape;38;p3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9" name="Google Shape;39;p3"/>
          <p:cNvSpPr txBox="1"/>
          <p:nvPr>
            <p:ph type="title"/>
          </p:nvPr>
        </p:nvSpPr>
        <p:spPr>
          <a:xfrm>
            <a:off x="823850" y="2053000"/>
            <a:ext cx="4587000" cy="114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40" name="Google Shape;40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oogle Shape;42;p4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43" name="Google Shape;43;p4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4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5" name="Google Shape;45;p4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6" name="Google Shape;46;p4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47" name="Google Shape;47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Google Shape;49;p5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50" name="Google Shape;50;p5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Google Shape;51;p5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2" name="Google Shape;52;p5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53" name="Google Shape;53;p5"/>
          <p:cNvSpPr txBox="1"/>
          <p:nvPr>
            <p:ph idx="1" type="body"/>
          </p:nvPr>
        </p:nvSpPr>
        <p:spPr>
          <a:xfrm>
            <a:off x="1297500" y="1567550"/>
            <a:ext cx="34032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4" name="Google Shape;54;p5"/>
          <p:cNvSpPr txBox="1"/>
          <p:nvPr>
            <p:ph idx="2" type="body"/>
          </p:nvPr>
        </p:nvSpPr>
        <p:spPr>
          <a:xfrm>
            <a:off x="4933221" y="1567550"/>
            <a:ext cx="34032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5" name="Google Shape;55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6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58" name="Google Shape;58;p6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" name="Google Shape;59;p6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0" name="Google Shape;60;p6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61" name="Google Shape;61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oogle Shape;63;p7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64" name="Google Shape;64;p7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7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6" name="Google Shape;66;p7"/>
          <p:cNvSpPr txBox="1"/>
          <p:nvPr>
            <p:ph type="title"/>
          </p:nvPr>
        </p:nvSpPr>
        <p:spPr>
          <a:xfrm>
            <a:off x="1297500" y="393750"/>
            <a:ext cx="3798900" cy="1493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67" name="Google Shape;67;p7"/>
          <p:cNvSpPr txBox="1"/>
          <p:nvPr>
            <p:ph idx="1" type="body"/>
          </p:nvPr>
        </p:nvSpPr>
        <p:spPr>
          <a:xfrm>
            <a:off x="1297500" y="1972550"/>
            <a:ext cx="3798900" cy="241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8" name="Google Shape;68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8"/>
          <p:cNvGrpSpPr/>
          <p:nvPr/>
        </p:nvGrpSpPr>
        <p:grpSpPr>
          <a:xfrm>
            <a:off x="4406400" y="0"/>
            <a:ext cx="4737600" cy="5143500"/>
            <a:chOff x="4406400" y="0"/>
            <a:chExt cx="4737600" cy="5143500"/>
          </a:xfrm>
        </p:grpSpPr>
        <p:sp>
          <p:nvSpPr>
            <p:cNvPr id="71" name="Google Shape;71;p8"/>
            <p:cNvSpPr/>
            <p:nvPr/>
          </p:nvSpPr>
          <p:spPr>
            <a:xfrm rot="5400000">
              <a:off x="4407900" y="-1500"/>
              <a:ext cx="47346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8"/>
            <p:cNvSpPr/>
            <p:nvPr/>
          </p:nvSpPr>
          <p:spPr>
            <a:xfrm rot="5400000">
              <a:off x="4840825" y="6000"/>
              <a:ext cx="42987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8"/>
            <p:cNvSpPr/>
            <p:nvPr/>
          </p:nvSpPr>
          <p:spPr>
            <a:xfrm rot="-5400000">
              <a:off x="5618399" y="123664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8"/>
            <p:cNvSpPr/>
            <p:nvPr/>
          </p:nvSpPr>
          <p:spPr>
            <a:xfrm flipH="1">
              <a:off x="5849857" y="144407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8"/>
            <p:cNvSpPr/>
            <p:nvPr/>
          </p:nvSpPr>
          <p:spPr>
            <a:xfrm rot="-5400000">
              <a:off x="5987081" y="246974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8"/>
            <p:cNvSpPr/>
            <p:nvPr/>
          </p:nvSpPr>
          <p:spPr>
            <a:xfrm flipH="1">
              <a:off x="6222115" y="267717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" name="Google Shape;77;p8"/>
            <p:cNvSpPr/>
            <p:nvPr/>
          </p:nvSpPr>
          <p:spPr>
            <a:xfrm rot="-5400000">
              <a:off x="6675341" y="186224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" name="Google Shape;78;p8"/>
            <p:cNvSpPr/>
            <p:nvPr/>
          </p:nvSpPr>
          <p:spPr>
            <a:xfrm flipH="1">
              <a:off x="6908099" y="206968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" name="Google Shape;79;p8"/>
            <p:cNvSpPr/>
            <p:nvPr/>
          </p:nvSpPr>
          <p:spPr>
            <a:xfrm rot="-5400000">
              <a:off x="6861141" y="247808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" name="Google Shape;80;p8"/>
            <p:cNvSpPr/>
            <p:nvPr/>
          </p:nvSpPr>
          <p:spPr>
            <a:xfrm flipH="1">
              <a:off x="7965266" y="269319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" name="Google Shape;81;p8"/>
            <p:cNvSpPr/>
            <p:nvPr/>
          </p:nvSpPr>
          <p:spPr>
            <a:xfrm flipH="1">
              <a:off x="8145082" y="330903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8"/>
            <p:cNvSpPr/>
            <p:nvPr/>
          </p:nvSpPr>
          <p:spPr>
            <a:xfrm rot="-5400000">
              <a:off x="7047599" y="309534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 flipH="1">
              <a:off x="7276649" y="330278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" name="Google Shape;84;p8"/>
            <p:cNvSpPr/>
            <p:nvPr/>
          </p:nvSpPr>
          <p:spPr>
            <a:xfrm rot="-5400000">
              <a:off x="7227414" y="37111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" name="Google Shape;85;p8"/>
            <p:cNvSpPr/>
            <p:nvPr/>
          </p:nvSpPr>
          <p:spPr>
            <a:xfrm flipH="1">
              <a:off x="7462448" y="391862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" name="Google Shape;86;p8"/>
            <p:cNvSpPr/>
            <p:nvPr/>
          </p:nvSpPr>
          <p:spPr>
            <a:xfrm rot="-5400000">
              <a:off x="8102491" y="37188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8"/>
            <p:cNvSpPr/>
            <p:nvPr/>
          </p:nvSpPr>
          <p:spPr>
            <a:xfrm flipH="1">
              <a:off x="8334533" y="392629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8"/>
            <p:cNvSpPr/>
            <p:nvPr/>
          </p:nvSpPr>
          <p:spPr>
            <a:xfrm rot="-5400000">
              <a:off x="8288290" y="433470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9" name="Google Shape;89;p8"/>
          <p:cNvSpPr txBox="1"/>
          <p:nvPr>
            <p:ph type="title"/>
          </p:nvPr>
        </p:nvSpPr>
        <p:spPr>
          <a:xfrm>
            <a:off x="823850" y="866775"/>
            <a:ext cx="4587000" cy="352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90" name="Google Shape;90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oogle Shape;92;p9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93" name="Google Shape;93;p9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9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5" name="Google Shape;95;p9"/>
          <p:cNvSpPr txBox="1"/>
          <p:nvPr>
            <p:ph type="title"/>
          </p:nvPr>
        </p:nvSpPr>
        <p:spPr>
          <a:xfrm>
            <a:off x="1297500" y="1658325"/>
            <a:ext cx="3036300" cy="175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96" name="Google Shape;96;p9"/>
          <p:cNvSpPr txBox="1"/>
          <p:nvPr>
            <p:ph idx="1" type="subTitle"/>
          </p:nvPr>
        </p:nvSpPr>
        <p:spPr>
          <a:xfrm>
            <a:off x="1297500" y="3538000"/>
            <a:ext cx="3036300" cy="5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97" name="Google Shape;97;p9"/>
          <p:cNvSpPr txBox="1"/>
          <p:nvPr>
            <p:ph idx="2" type="body"/>
          </p:nvPr>
        </p:nvSpPr>
        <p:spPr>
          <a:xfrm>
            <a:off x="4648200" y="1696600"/>
            <a:ext cx="3676800" cy="234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8" name="Google Shape;98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100;p10"/>
          <p:cNvGrpSpPr/>
          <p:nvPr/>
        </p:nvGrpSpPr>
        <p:grpSpPr>
          <a:xfrm>
            <a:off x="0" y="4128572"/>
            <a:ext cx="698925" cy="684657"/>
            <a:chOff x="0" y="3785672"/>
            <a:chExt cx="698925" cy="684657"/>
          </a:xfrm>
        </p:grpSpPr>
        <p:sp>
          <p:nvSpPr>
            <p:cNvPr id="101" name="Google Shape;101;p10"/>
            <p:cNvSpPr/>
            <p:nvPr/>
          </p:nvSpPr>
          <p:spPr>
            <a:xfrm rot="-5400000">
              <a:off x="0" y="3785672"/>
              <a:ext cx="544800" cy="544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" name="Google Shape;102;p10"/>
            <p:cNvSpPr/>
            <p:nvPr/>
          </p:nvSpPr>
          <p:spPr>
            <a:xfrm flipH="1">
              <a:off x="154125" y="3925529"/>
              <a:ext cx="544800" cy="544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3" name="Google Shape;103;p10"/>
          <p:cNvSpPr txBox="1"/>
          <p:nvPr>
            <p:ph idx="1" type="body"/>
          </p:nvPr>
        </p:nvSpPr>
        <p:spPr>
          <a:xfrm>
            <a:off x="812725" y="4305375"/>
            <a:ext cx="6936000" cy="52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04" name="Google Shape;104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focus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Lato"/>
              <a:buChar char="●"/>
              <a:defRPr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3"/>
          <p:cNvSpPr txBox="1"/>
          <p:nvPr>
            <p:ph type="ctrTitle"/>
          </p:nvPr>
        </p:nvSpPr>
        <p:spPr>
          <a:xfrm>
            <a:off x="3137550" y="519000"/>
            <a:ext cx="5417100" cy="19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Predicting Continued Popularity of Games on Twitch</a:t>
            </a:r>
            <a:endParaRPr/>
          </a:p>
        </p:txBody>
      </p:sp>
      <p:sp>
        <p:nvSpPr>
          <p:cNvPr id="135" name="Google Shape;135;p13"/>
          <p:cNvSpPr txBox="1"/>
          <p:nvPr>
            <p:ph idx="1" type="subTitle"/>
          </p:nvPr>
        </p:nvSpPr>
        <p:spPr>
          <a:xfrm>
            <a:off x="5083950" y="3924925"/>
            <a:ext cx="3470700" cy="5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Daniel Ansted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6" name="Google Shape;186;p22"/>
          <p:cNvGraphicFramePr/>
          <p:nvPr/>
        </p:nvGraphicFramePr>
        <p:xfrm>
          <a:off x="1059500" y="6096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{F8DA7290-8F66-4153-B8FD-324A9D269E05}</a:tableStyleId>
              </a:tblPr>
              <a:tblGrid>
                <a:gridCol w="1850550"/>
                <a:gridCol w="1850550"/>
                <a:gridCol w="1850550"/>
                <a:gridCol w="1850550"/>
              </a:tblGrid>
              <a:tr h="127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>
                        <a:solidFill>
                          <a:schemeClr val="lt1"/>
                        </a:solidFill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>
                          <a:solidFill>
                            <a:schemeClr val="lt1"/>
                          </a:solidFill>
                        </a:rPr>
                        <a:t>Median Based Prediction </a:t>
                      </a:r>
                      <a:endParaRPr sz="1500">
                        <a:solidFill>
                          <a:schemeClr val="lt1"/>
                        </a:solidFill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>
                          <a:solidFill>
                            <a:schemeClr val="lt1"/>
                          </a:solidFill>
                        </a:rPr>
                        <a:t>Hours Watched Prediction </a:t>
                      </a:r>
                      <a:endParaRPr sz="1500">
                        <a:solidFill>
                          <a:schemeClr val="lt1"/>
                        </a:solidFill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>
                          <a:solidFill>
                            <a:schemeClr val="lt1"/>
                          </a:solidFill>
                        </a:rPr>
                        <a:t>Random Forest Regressor </a:t>
                      </a:r>
                      <a:endParaRPr sz="1500">
                        <a:solidFill>
                          <a:schemeClr val="lt1"/>
                        </a:solidFill>
                      </a:endParaRPr>
                    </a:p>
                  </a:txBody>
                  <a:tcPr marT="63500" marB="63500" marR="63500" marL="63500"/>
                </a:tc>
              </a:tr>
              <a:tr h="127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chemeClr val="lt1"/>
                          </a:solidFill>
                        </a:rPr>
                        <a:t>r</a:t>
                      </a:r>
                      <a:r>
                        <a:rPr baseline="30000" lang="en" sz="1600">
                          <a:solidFill>
                            <a:schemeClr val="lt1"/>
                          </a:solidFill>
                        </a:rPr>
                        <a:t>2</a:t>
                      </a:r>
                      <a:endParaRPr baseline="30000" sz="1600">
                        <a:solidFill>
                          <a:schemeClr val="lt1"/>
                        </a:solidFill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chemeClr val="lt1"/>
                          </a:solidFill>
                        </a:rPr>
                        <a:t>.37</a:t>
                      </a:r>
                      <a:endParaRPr sz="1600">
                        <a:solidFill>
                          <a:schemeClr val="lt1"/>
                        </a:solidFill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chemeClr val="lt1"/>
                          </a:solidFill>
                        </a:rPr>
                        <a:t>.37</a:t>
                      </a:r>
                      <a:endParaRPr sz="1600">
                        <a:solidFill>
                          <a:schemeClr val="lt1"/>
                        </a:solidFill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chemeClr val="lt1"/>
                          </a:solidFill>
                        </a:rPr>
                        <a:t>.57</a:t>
                      </a:r>
                      <a:endParaRPr sz="1600">
                        <a:solidFill>
                          <a:schemeClr val="lt1"/>
                        </a:solidFill>
                      </a:endParaRPr>
                    </a:p>
                  </a:txBody>
                  <a:tcPr marT="63500" marB="63500" marR="63500" marL="63500"/>
                </a:tc>
              </a:tr>
              <a:tr h="127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chemeClr val="lt1"/>
                          </a:solidFill>
                        </a:rPr>
                        <a:t>MAPE</a:t>
                      </a:r>
                      <a:endParaRPr sz="1600">
                        <a:solidFill>
                          <a:schemeClr val="lt1"/>
                        </a:solidFill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chemeClr val="lt1"/>
                          </a:solidFill>
                        </a:rPr>
                        <a:t>115%</a:t>
                      </a:r>
                      <a:endParaRPr sz="1600">
                        <a:solidFill>
                          <a:schemeClr val="lt1"/>
                        </a:solidFill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chemeClr val="lt1"/>
                          </a:solidFill>
                        </a:rPr>
                        <a:t>121%</a:t>
                      </a:r>
                      <a:endParaRPr sz="1600">
                        <a:solidFill>
                          <a:schemeClr val="lt1"/>
                        </a:solidFill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chemeClr val="lt1"/>
                          </a:solidFill>
                        </a:rPr>
                        <a:t>105%</a:t>
                      </a:r>
                      <a:endParaRPr sz="1600">
                        <a:solidFill>
                          <a:schemeClr val="lt1"/>
                        </a:solidFill>
                      </a:endParaRPr>
                    </a:p>
                  </a:txBody>
                  <a:tcPr marT="63500" marB="63500" marR="63500" marL="63500"/>
                </a:tc>
              </a:tr>
            </a:tbl>
          </a:graphicData>
        </a:graphic>
      </p:graphicFrame>
      <p:sp>
        <p:nvSpPr>
          <p:cNvPr id="187" name="Google Shape;187;p22"/>
          <p:cNvSpPr txBox="1"/>
          <p:nvPr/>
        </p:nvSpPr>
        <p:spPr>
          <a:xfrm>
            <a:off x="2201100" y="149250"/>
            <a:ext cx="4667700" cy="46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lt1"/>
                </a:solidFill>
              </a:rPr>
              <a:t>1 Month After Debut Regression Results</a:t>
            </a:r>
            <a:endParaRPr sz="210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88" name="Google Shape;188;p22"/>
          <p:cNvSpPr txBox="1"/>
          <p:nvPr/>
        </p:nvSpPr>
        <p:spPr>
          <a:xfrm>
            <a:off x="2371700" y="2129875"/>
            <a:ext cx="4667700" cy="46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lt1"/>
                </a:solidFill>
              </a:rPr>
              <a:t>3</a:t>
            </a:r>
            <a:r>
              <a:rPr lang="en" sz="1800">
                <a:solidFill>
                  <a:schemeClr val="lt1"/>
                </a:solidFill>
              </a:rPr>
              <a:t> Month After Debut Regression Results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graphicFrame>
        <p:nvGraphicFramePr>
          <p:cNvPr id="189" name="Google Shape;189;p22"/>
          <p:cNvGraphicFramePr/>
          <p:nvPr/>
        </p:nvGraphicFramePr>
        <p:xfrm>
          <a:off x="1059500" y="26539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{F8DA7290-8F66-4153-B8FD-324A9D269E05}</a:tableStyleId>
              </a:tblPr>
              <a:tblGrid>
                <a:gridCol w="1850550"/>
                <a:gridCol w="1850550"/>
                <a:gridCol w="1850550"/>
                <a:gridCol w="1850550"/>
              </a:tblGrid>
              <a:tr h="127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500">
                        <a:solidFill>
                          <a:schemeClr val="lt1"/>
                        </a:solidFill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>
                          <a:solidFill>
                            <a:schemeClr val="lt1"/>
                          </a:solidFill>
                        </a:rPr>
                        <a:t>Median Based Prediction </a:t>
                      </a:r>
                      <a:endParaRPr sz="1500">
                        <a:solidFill>
                          <a:schemeClr val="lt1"/>
                        </a:solidFill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>
                          <a:solidFill>
                            <a:schemeClr val="lt1"/>
                          </a:solidFill>
                        </a:rPr>
                        <a:t>Hours Watched Prediction </a:t>
                      </a:r>
                      <a:endParaRPr sz="1500">
                        <a:solidFill>
                          <a:schemeClr val="lt1"/>
                        </a:solidFill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>
                          <a:solidFill>
                            <a:schemeClr val="lt1"/>
                          </a:solidFill>
                        </a:rPr>
                        <a:t>Random Forest Regressor </a:t>
                      </a:r>
                      <a:endParaRPr sz="1500">
                        <a:solidFill>
                          <a:schemeClr val="lt1"/>
                        </a:solidFill>
                      </a:endParaRPr>
                    </a:p>
                  </a:txBody>
                  <a:tcPr marT="63500" marB="63500" marR="63500" marL="63500"/>
                </a:tc>
              </a:tr>
              <a:tr h="127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>
                          <a:solidFill>
                            <a:schemeClr val="lt1"/>
                          </a:solidFill>
                        </a:rPr>
                        <a:t>r</a:t>
                      </a:r>
                      <a:r>
                        <a:rPr baseline="30000" lang="en" sz="1500">
                          <a:solidFill>
                            <a:schemeClr val="lt1"/>
                          </a:solidFill>
                        </a:rPr>
                        <a:t>2</a:t>
                      </a:r>
                      <a:endParaRPr baseline="30000" sz="1500">
                        <a:solidFill>
                          <a:schemeClr val="lt1"/>
                        </a:solidFill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>
                          <a:solidFill>
                            <a:schemeClr val="lt1"/>
                          </a:solidFill>
                        </a:rPr>
                        <a:t>.56</a:t>
                      </a:r>
                      <a:endParaRPr sz="1500">
                        <a:solidFill>
                          <a:schemeClr val="lt1"/>
                        </a:solidFill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>
                          <a:solidFill>
                            <a:schemeClr val="lt1"/>
                          </a:solidFill>
                        </a:rPr>
                        <a:t>.50</a:t>
                      </a:r>
                      <a:endParaRPr sz="1500">
                        <a:solidFill>
                          <a:schemeClr val="lt1"/>
                        </a:solidFill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>
                          <a:solidFill>
                            <a:schemeClr val="lt1"/>
                          </a:solidFill>
                        </a:rPr>
                        <a:t>.71</a:t>
                      </a:r>
                      <a:endParaRPr sz="1500">
                        <a:solidFill>
                          <a:schemeClr val="lt1"/>
                        </a:solidFill>
                      </a:endParaRPr>
                    </a:p>
                  </a:txBody>
                  <a:tcPr marT="63500" marB="63500" marR="63500" marL="63500"/>
                </a:tc>
              </a:tr>
              <a:tr h="127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>
                          <a:solidFill>
                            <a:schemeClr val="lt1"/>
                          </a:solidFill>
                        </a:rPr>
                        <a:t>MAPE</a:t>
                      </a:r>
                      <a:endParaRPr sz="1500">
                        <a:solidFill>
                          <a:schemeClr val="lt1"/>
                        </a:solidFill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>
                          <a:solidFill>
                            <a:schemeClr val="lt1"/>
                          </a:solidFill>
                        </a:rPr>
                        <a:t>149%</a:t>
                      </a:r>
                      <a:endParaRPr sz="1500">
                        <a:solidFill>
                          <a:schemeClr val="lt1"/>
                        </a:solidFill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>
                          <a:solidFill>
                            <a:schemeClr val="lt1"/>
                          </a:solidFill>
                        </a:rPr>
                        <a:t>122%</a:t>
                      </a:r>
                      <a:endParaRPr sz="1500">
                        <a:solidFill>
                          <a:schemeClr val="lt1"/>
                        </a:solidFill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>
                          <a:solidFill>
                            <a:schemeClr val="lt1"/>
                          </a:solidFill>
                        </a:rPr>
                        <a:t>106%</a:t>
                      </a:r>
                      <a:endParaRPr sz="1500">
                        <a:solidFill>
                          <a:schemeClr val="lt1"/>
                        </a:solidFill>
                      </a:endParaRPr>
                    </a:p>
                  </a:txBody>
                  <a:tcPr marT="63500" marB="63500" marR="63500" marL="63500"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23"/>
          <p:cNvSpPr txBox="1"/>
          <p:nvPr>
            <p:ph type="title"/>
          </p:nvPr>
        </p:nvSpPr>
        <p:spPr>
          <a:xfrm>
            <a:off x="1282150" y="363050"/>
            <a:ext cx="7038900" cy="4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Arial"/>
                <a:ea typeface="Arial"/>
                <a:cs typeface="Arial"/>
                <a:sym typeface="Arial"/>
              </a:rPr>
              <a:t>6 Month After Debut Regression Results</a:t>
            </a:r>
            <a:endParaRPr sz="140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aphicFrame>
        <p:nvGraphicFramePr>
          <p:cNvPr id="195" name="Google Shape;195;p23"/>
          <p:cNvGraphicFramePr/>
          <p:nvPr/>
        </p:nvGraphicFramePr>
        <p:xfrm>
          <a:off x="1282100" y="10668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{F8DA7290-8F66-4153-B8FD-324A9D269E05}</a:tableStyleId>
              </a:tblPr>
              <a:tblGrid>
                <a:gridCol w="1698950"/>
                <a:gridCol w="1698950"/>
                <a:gridCol w="1698950"/>
                <a:gridCol w="1698950"/>
              </a:tblGrid>
              <a:tr h="127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500">
                        <a:solidFill>
                          <a:schemeClr val="lt1"/>
                        </a:solidFill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>
                          <a:solidFill>
                            <a:schemeClr val="lt1"/>
                          </a:solidFill>
                        </a:rPr>
                        <a:t>Median Based Prediction </a:t>
                      </a:r>
                      <a:endParaRPr sz="1500">
                        <a:solidFill>
                          <a:schemeClr val="lt1"/>
                        </a:solidFill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>
                          <a:solidFill>
                            <a:schemeClr val="lt1"/>
                          </a:solidFill>
                        </a:rPr>
                        <a:t>Hours Watched Prediction </a:t>
                      </a:r>
                      <a:endParaRPr sz="1500">
                        <a:solidFill>
                          <a:schemeClr val="lt1"/>
                        </a:solidFill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>
                          <a:solidFill>
                            <a:schemeClr val="lt1"/>
                          </a:solidFill>
                        </a:rPr>
                        <a:t>Random Forest Regressor </a:t>
                      </a:r>
                      <a:endParaRPr sz="1500">
                        <a:solidFill>
                          <a:schemeClr val="lt1"/>
                        </a:solidFill>
                      </a:endParaRPr>
                    </a:p>
                  </a:txBody>
                  <a:tcPr marT="63500" marB="63500" marR="63500" marL="63500"/>
                </a:tc>
              </a:tr>
              <a:tr h="127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>
                          <a:solidFill>
                            <a:schemeClr val="lt1"/>
                          </a:solidFill>
                        </a:rPr>
                        <a:t>r</a:t>
                      </a:r>
                      <a:r>
                        <a:rPr baseline="30000" lang="en" sz="1500">
                          <a:solidFill>
                            <a:schemeClr val="lt1"/>
                          </a:solidFill>
                        </a:rPr>
                        <a:t>2</a:t>
                      </a:r>
                      <a:endParaRPr baseline="30000" sz="1500">
                        <a:solidFill>
                          <a:schemeClr val="lt1"/>
                        </a:solidFill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>
                          <a:solidFill>
                            <a:schemeClr val="lt1"/>
                          </a:solidFill>
                        </a:rPr>
                        <a:t>.48</a:t>
                      </a:r>
                      <a:endParaRPr sz="1500">
                        <a:solidFill>
                          <a:schemeClr val="lt1"/>
                        </a:solidFill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>
                          <a:solidFill>
                            <a:schemeClr val="lt1"/>
                          </a:solidFill>
                        </a:rPr>
                        <a:t>.90</a:t>
                      </a:r>
                      <a:endParaRPr sz="1500">
                        <a:solidFill>
                          <a:schemeClr val="lt1"/>
                        </a:solidFill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>
                          <a:solidFill>
                            <a:schemeClr val="lt1"/>
                          </a:solidFill>
                        </a:rPr>
                        <a:t>.58</a:t>
                      </a:r>
                      <a:endParaRPr sz="1500">
                        <a:solidFill>
                          <a:schemeClr val="lt1"/>
                        </a:solidFill>
                      </a:endParaRPr>
                    </a:p>
                  </a:txBody>
                  <a:tcPr marT="63500" marB="63500" marR="63500" marL="63500"/>
                </a:tc>
              </a:tr>
              <a:tr h="127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>
                          <a:solidFill>
                            <a:schemeClr val="lt1"/>
                          </a:solidFill>
                        </a:rPr>
                        <a:t>MAPE</a:t>
                      </a:r>
                      <a:endParaRPr sz="1500">
                        <a:solidFill>
                          <a:schemeClr val="lt1"/>
                        </a:solidFill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>
                          <a:solidFill>
                            <a:schemeClr val="lt1"/>
                          </a:solidFill>
                        </a:rPr>
                        <a:t>122%</a:t>
                      </a:r>
                      <a:endParaRPr sz="1500">
                        <a:solidFill>
                          <a:schemeClr val="lt1"/>
                        </a:solidFill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>
                          <a:solidFill>
                            <a:schemeClr val="lt1"/>
                          </a:solidFill>
                        </a:rPr>
                        <a:t>55%</a:t>
                      </a:r>
                      <a:endParaRPr sz="1500">
                        <a:solidFill>
                          <a:schemeClr val="lt1"/>
                        </a:solidFill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>
                          <a:solidFill>
                            <a:schemeClr val="lt1"/>
                          </a:solidFill>
                        </a:rPr>
                        <a:t>65%</a:t>
                      </a:r>
                      <a:endParaRPr sz="1500">
                        <a:solidFill>
                          <a:schemeClr val="lt1"/>
                        </a:solidFill>
                      </a:endParaRPr>
                    </a:p>
                  </a:txBody>
                  <a:tcPr marT="63500" marB="63500" marR="63500" marL="63500"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24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Conclusion</a:t>
            </a:r>
            <a:endParaRPr/>
          </a:p>
        </p:txBody>
      </p:sp>
      <p:sp>
        <p:nvSpPr>
          <p:cNvPr id="201" name="Google Shape;201;p24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The top 200 games from Jan 2016 - Mar 2023 have accounted for approximately 91% of Twitch viewership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Our Classification Model was 12 percent more accurate than the baseline prediction and 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The increase in accuracy likely comes from the games ranked between 136-160 each month</a:t>
            </a:r>
            <a:endParaRPr sz="16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25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Conclusion</a:t>
            </a:r>
            <a:endParaRPr/>
          </a:p>
        </p:txBody>
      </p:sp>
      <p:sp>
        <p:nvSpPr>
          <p:cNvPr id="207" name="Google Shape;207;p25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These games account for approximately 5.37% of Twitch viewership, increasing our ad exposure accordingly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Finally each year in January, we should assess popular games in near real time to get an early lead on the popular games for the next several months</a:t>
            </a:r>
            <a:endParaRPr sz="16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4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Executive Summary	</a:t>
            </a:r>
            <a:endParaRPr/>
          </a:p>
        </p:txBody>
      </p:sp>
      <p:sp>
        <p:nvSpPr>
          <p:cNvPr id="141" name="Google Shape;141;p14"/>
          <p:cNvSpPr txBox="1"/>
          <p:nvPr>
            <p:ph idx="1" type="body"/>
          </p:nvPr>
        </p:nvSpPr>
        <p:spPr>
          <a:xfrm>
            <a:off x="1297500" y="978350"/>
            <a:ext cx="7038900" cy="350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>
                <a:latin typeface="Arial"/>
                <a:ea typeface="Arial"/>
                <a:cs typeface="Arial"/>
                <a:sym typeface="Arial"/>
              </a:rPr>
              <a:t>Our machine learning model could allow us to target an estimated 5.37% more viewers compared with baseline predictions</a:t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>
              <a:latin typeface="Arial"/>
              <a:ea typeface="Arial"/>
              <a:cs typeface="Arial"/>
              <a:sym typeface="Arial"/>
            </a:endParaRPr>
          </a:p>
          <a:p>
            <a:pPr indent="0" lvl="0" marL="457200" marR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6" name="Google Shape;146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56250" y="367375"/>
            <a:ext cx="6248975" cy="4403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" name="Google Shape;151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18475" y="523875"/>
            <a:ext cx="6181725" cy="4095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7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Baseline Prediction for Top 200 </a:t>
            </a:r>
            <a:r>
              <a:rPr lang="en"/>
              <a:t>Prediction</a:t>
            </a:r>
            <a:endParaRPr/>
          </a:p>
        </p:txBody>
      </p:sp>
      <p:sp>
        <p:nvSpPr>
          <p:cNvPr id="157" name="Google Shape;157;p17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" sz="1900"/>
              <a:t>809 games continued to be in the top 200 1 month after their debut </a:t>
            </a:r>
            <a:endParaRPr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" sz="1900"/>
              <a:t>The top 809 games ranked by hours </a:t>
            </a:r>
            <a:r>
              <a:rPr lang="en" sz="1900"/>
              <a:t>watched were predicted to remain in the top 200, and the rest were predicted to drop from the top 200</a:t>
            </a:r>
            <a:endParaRPr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" sz="1900"/>
              <a:t>A similar analysis was performed for 3 and 6 months after debut</a:t>
            </a:r>
            <a:endParaRPr sz="19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8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Machine Learning Model for Top 200 Prediction</a:t>
            </a:r>
            <a:endParaRPr/>
          </a:p>
        </p:txBody>
      </p:sp>
      <p:sp>
        <p:nvSpPr>
          <p:cNvPr id="163" name="Google Shape;163;p18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" sz="1900"/>
              <a:t>Logistic Regression and Random Forest Classifier were both assessed for 1 month after debut</a:t>
            </a:r>
            <a:endParaRPr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" sz="1900"/>
              <a:t>Random Forest was slightly better, but not significantly. It was used for the remaining analyses</a:t>
            </a:r>
            <a:endParaRPr sz="1900"/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19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Accuracy of Baseline and Model 1, 3, and 6 Month After Debut in the Top 200</a:t>
            </a:r>
            <a:endParaRPr/>
          </a:p>
        </p:txBody>
      </p:sp>
      <p:graphicFrame>
        <p:nvGraphicFramePr>
          <p:cNvPr id="169" name="Google Shape;169;p19"/>
          <p:cNvGraphicFramePr/>
          <p:nvPr/>
        </p:nvGraphicFramePr>
        <p:xfrm>
          <a:off x="952500" y="20002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{C499002B-4C3B-40E4-B5FC-99B6CB3D62C4}</a:tableStyleId>
              </a:tblPr>
              <a:tblGrid>
                <a:gridCol w="1809750"/>
                <a:gridCol w="1809750"/>
                <a:gridCol w="1809750"/>
                <a:gridCol w="1809750"/>
              </a:tblGrid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</a:rPr>
                        <a:t>1 Month Accuracy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</a:rPr>
                        <a:t>3 Month Accuracy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</a:rPr>
                        <a:t>6 Month Accuracy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</a:rPr>
                        <a:t>Baseline Prediction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</a:rPr>
                        <a:t>68%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</a:rPr>
                        <a:t>83%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</a:rPr>
                        <a:t>100%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</a:rPr>
                        <a:t>Random Forest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</a:rPr>
                        <a:t>80%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</a:rPr>
                        <a:t>90%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</a:rPr>
                        <a:t>100%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20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Baseline and Random Forest Regression</a:t>
            </a:r>
            <a:endParaRPr/>
          </a:p>
        </p:txBody>
      </p:sp>
      <p:sp>
        <p:nvSpPr>
          <p:cNvPr id="175" name="Google Shape;175;p20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" sz="1900"/>
              <a:t>A regression analysis was performed to attempt to predict hours watched one month after debut for games that </a:t>
            </a:r>
            <a:r>
              <a:rPr lang="en" sz="1900"/>
              <a:t>remained</a:t>
            </a:r>
            <a:r>
              <a:rPr lang="en" sz="1900"/>
              <a:t> in the top 200 after one month</a:t>
            </a:r>
            <a:endParaRPr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" sz="1900"/>
              <a:t>A Random Forest Regression was compared to linear regression for the 1 month data</a:t>
            </a:r>
            <a:endParaRPr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" sz="1900"/>
              <a:t>The Random Forest Regressor greatly out performed the  linear regression</a:t>
            </a:r>
            <a:endParaRPr sz="1900"/>
          </a:p>
          <a:p>
            <a:pPr indent="0" lvl="0" marL="18288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21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Baseline And Random Forest Regression</a:t>
            </a:r>
            <a:endParaRPr/>
          </a:p>
        </p:txBody>
      </p:sp>
      <p:sp>
        <p:nvSpPr>
          <p:cNvPr id="181" name="Google Shape;181;p21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" sz="1900"/>
              <a:t>Random Forest Regressor was used for the remaining analyses</a:t>
            </a:r>
            <a:endParaRPr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" sz="1900"/>
              <a:t>Two baseline predictions were used to compare the model </a:t>
            </a:r>
            <a:endParaRPr sz="1900"/>
          </a:p>
          <a:p>
            <a:pPr indent="-349250" lvl="0" marL="914400" rtl="0" algn="l">
              <a:spcBef>
                <a:spcPts val="0"/>
              </a:spcBef>
              <a:spcAft>
                <a:spcPts val="0"/>
              </a:spcAft>
              <a:buSzPts val="1900"/>
              <a:buAutoNum type="arabicParenR"/>
            </a:pPr>
            <a:r>
              <a:rPr lang="en" sz="1900"/>
              <a:t>Hours watched during the debut month  adjusted by the median difference of hours watched between the time points</a:t>
            </a:r>
            <a:endParaRPr sz="1900"/>
          </a:p>
          <a:p>
            <a:pPr indent="-349250" lvl="0" marL="914400" rtl="0" algn="l">
              <a:spcBef>
                <a:spcPts val="0"/>
              </a:spcBef>
              <a:spcAft>
                <a:spcPts val="0"/>
              </a:spcAft>
              <a:buSzPts val="1900"/>
              <a:buAutoNum type="arabicParenR"/>
            </a:pPr>
            <a:r>
              <a:rPr lang="en" sz="1900"/>
              <a:t>Hours watched during debut month</a:t>
            </a:r>
            <a:endParaRPr sz="19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Focus">
  <a:themeElements>
    <a:clrScheme name="Focus">
      <a:dk1>
        <a:srgbClr val="1B212C"/>
      </a:dk1>
      <a:lt1>
        <a:srgbClr val="FFFFFF"/>
      </a:lt1>
      <a:dk2>
        <a:srgbClr val="D9D9D9"/>
      </a:dk2>
      <a:lt2>
        <a:srgbClr val="82C7A5"/>
      </a:lt2>
      <a:accent1>
        <a:srgbClr val="0145AC"/>
      </a:accent1>
      <a:accent2>
        <a:srgbClr val="EECE1A"/>
      </a:accent2>
      <a:accent3>
        <a:srgbClr val="4E5567"/>
      </a:accent3>
      <a:accent4>
        <a:srgbClr val="F4D6AD"/>
      </a:accent4>
      <a:accent5>
        <a:srgbClr val="7890CD"/>
      </a:accent5>
      <a:accent6>
        <a:srgbClr val="F15E22"/>
      </a:accent6>
      <a:hlink>
        <a:srgbClr val="7890CD"/>
      </a:hlink>
      <a:folHlink>
        <a:srgbClr val="7890C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